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8" r:id="rId3"/>
  </p:sldMasterIdLst>
  <p:notesMasterIdLst>
    <p:notesMasterId r:id="rId96"/>
  </p:notesMasterIdLst>
  <p:sldIdLst>
    <p:sldId id="256" r:id="rId4"/>
    <p:sldId id="293" r:id="rId5"/>
    <p:sldId id="282" r:id="rId6"/>
    <p:sldId id="297" r:id="rId7"/>
    <p:sldId id="279" r:id="rId8"/>
    <p:sldId id="280" r:id="rId9"/>
    <p:sldId id="281" r:id="rId10"/>
    <p:sldId id="262" r:id="rId11"/>
    <p:sldId id="269" r:id="rId12"/>
    <p:sldId id="283" r:id="rId13"/>
    <p:sldId id="270" r:id="rId14"/>
    <p:sldId id="258" r:id="rId15"/>
    <p:sldId id="271" r:id="rId16"/>
    <p:sldId id="259" r:id="rId17"/>
    <p:sldId id="272" r:id="rId18"/>
    <p:sldId id="260" r:id="rId19"/>
    <p:sldId id="273" r:id="rId20"/>
    <p:sldId id="263" r:id="rId21"/>
    <p:sldId id="274" r:id="rId22"/>
    <p:sldId id="264" r:id="rId23"/>
    <p:sldId id="275" r:id="rId24"/>
    <p:sldId id="265" r:id="rId25"/>
    <p:sldId id="276" r:id="rId26"/>
    <p:sldId id="268" r:id="rId27"/>
    <p:sldId id="277" r:id="rId28"/>
    <p:sldId id="267" r:id="rId29"/>
    <p:sldId id="278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8" r:id="rId38"/>
    <p:sldId id="299" r:id="rId39"/>
    <p:sldId id="300" r:id="rId40"/>
    <p:sldId id="325" r:id="rId41"/>
    <p:sldId id="323" r:id="rId42"/>
    <p:sldId id="324" r:id="rId43"/>
    <p:sldId id="326" r:id="rId44"/>
    <p:sldId id="327" r:id="rId45"/>
    <p:sldId id="328" r:id="rId46"/>
    <p:sldId id="329" r:id="rId47"/>
    <p:sldId id="359" r:id="rId48"/>
    <p:sldId id="360" r:id="rId49"/>
    <p:sldId id="330" r:id="rId50"/>
    <p:sldId id="331" r:id="rId51"/>
    <p:sldId id="332" r:id="rId52"/>
    <p:sldId id="333" r:id="rId53"/>
    <p:sldId id="334" r:id="rId54"/>
    <p:sldId id="367" r:id="rId55"/>
    <p:sldId id="335" r:id="rId56"/>
    <p:sldId id="368" r:id="rId57"/>
    <p:sldId id="336" r:id="rId58"/>
    <p:sldId id="369" r:id="rId59"/>
    <p:sldId id="337" r:id="rId60"/>
    <p:sldId id="370" r:id="rId61"/>
    <p:sldId id="338" r:id="rId62"/>
    <p:sldId id="371" r:id="rId63"/>
    <p:sldId id="339" r:id="rId64"/>
    <p:sldId id="372" r:id="rId65"/>
    <p:sldId id="340" r:id="rId66"/>
    <p:sldId id="373" r:id="rId67"/>
    <p:sldId id="341" r:id="rId68"/>
    <p:sldId id="374" r:id="rId69"/>
    <p:sldId id="342" r:id="rId70"/>
    <p:sldId id="375" r:id="rId71"/>
    <p:sldId id="343" r:id="rId72"/>
    <p:sldId id="376" r:id="rId73"/>
    <p:sldId id="377" r:id="rId74"/>
    <p:sldId id="361" r:id="rId75"/>
    <p:sldId id="362" r:id="rId76"/>
    <p:sldId id="344" r:id="rId77"/>
    <p:sldId id="357" r:id="rId78"/>
    <p:sldId id="358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63" r:id="rId91"/>
    <p:sldId id="364" r:id="rId92"/>
    <p:sldId id="365" r:id="rId93"/>
    <p:sldId id="321" r:id="rId94"/>
    <p:sldId id="366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9"/>
    <p:restoredTop sz="95940"/>
  </p:normalViewPr>
  <p:slideViewPr>
    <p:cSldViewPr snapToGrid="0" snapToObjects="1">
      <p:cViewPr varScale="1">
        <p:scale>
          <a:sx n="70" d="100"/>
          <a:sy n="70" d="100"/>
        </p:scale>
        <p:origin x="200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6FC99-2D73-E34B-A9CE-2AE60D84D002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6E6CD-1EA1-4B4F-9EF3-53E16D0D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6111-1F13-42A8-3634-5D8E18DD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9E22A-2658-1405-C3AA-CDA09804B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07B9-526F-2C3B-B6BE-CA9950C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6122F-54A4-E849-A10C-9DCB4D85AB1F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1DF3-D2A1-417B-C2FD-18986DDD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F5DD6-CDE0-5561-97CA-3F38A261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9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4C96-EACE-6994-AB29-F8CCDE4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342B7-0091-5DAB-45EF-CF9C08559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18233-0C1A-1EE3-6489-7F84FE73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271F-3B07-B44C-A204-56D9E27BF371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A3F95-D456-2F7D-D5A5-4120D45F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7E9D7-DFE2-9BB6-ADB6-5CA080E6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1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746E2-AA76-BDBF-7BC0-2064239F9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229E4-8737-D28D-A7B8-BF49F97BB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FFAC-F540-59F4-E6AA-62BEA2CF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BA8E-F683-694E-B25C-59A4893A04C3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9A74-A6DB-EA87-4677-7565D81F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CA8B5-8A7C-9F6F-A060-ECE2EAA7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6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E0FE5E3-1E28-2B42-8398-EDD046B46700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C665-C3B0-F247-A9B4-C02321C4CBED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4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D5F6-C1D1-6B43-998A-4FE1E0E310BC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2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1EFF-DEAC-0240-9A6F-F1F448CB74DD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61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6646-FB14-2A46-8E3E-DA82FEF61CA3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3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F36-5C06-6943-8042-4630954571E9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21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4BFA-B7BC-1D47-A4D4-049ADE44FFAE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10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733A-0B2D-3D40-9858-B481394F0CC9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3E27-351F-455D-5132-DEFFF842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0300-F920-A646-CD19-A8A34CAC2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F3C2-300F-B6D8-E3BC-ACF7454F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C3F3-FCD6-B445-8DF4-DCDB333553A7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DD1F6-9DC4-9095-EE04-FBECED09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7B7E-7DA6-2A09-F083-4FCBBB0C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4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24D5-B517-234B-A333-0FC4E6E7EFBF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7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5936-A5BF-EF45-B1FD-5A36A72D4E97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6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5421-3A18-C542-B4A7-61BEAFC44110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51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7F03-A6C4-4E4D-B11A-696C2D1E264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689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9C2B-C8F9-864C-81E4-C7779C508C66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91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214CA-4F91-7242-B625-3980B040A2B0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3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1E9A1-C677-8948-849E-58CE7B2A8E5A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C873-6BB8-FA4D-9AD0-A7F940A48CF5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52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B2FA-5782-F742-B143-03DD5687C7D9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7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4744B64-4BFC-664A-B1C5-4F96A8926495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2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1C52-98F1-8843-C1F9-2E462FE7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DA9FB-55C4-7378-3AE0-F65CC16FF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CF9E0-1281-3A21-E766-8FCAC8CF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6149-81DF-0745-A6B4-5624381A641C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8B28C-B3BD-CC45-D8B7-DECF420D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490F-AF1D-3788-1244-DDAABC1D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C65-1882-3B49-A783-0FD5612A38A1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5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C394D-197C-AA4E-8C7A-A860BD338F9A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18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1689-2399-C040-BD2F-D9D1DACFB434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50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8ABDD-544C-8041-ABE9-1AA90C55F9A7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4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1CED7-4FDE-D542-99E1-0CA20B48D10D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123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4E70-5966-A64D-8476-966C4755D810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53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3C46-49E8-5D44-A1F9-77AC643CF09C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8104-19A4-1946-AF26-2CF6A2BDDCDA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02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318E-B3F1-4147-B7A8-730285A9596D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1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7699-2FFD-B84D-8339-D75C4430B690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E480-9FA4-AA0A-AD5F-613FF61D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EF8F-1F3D-84EF-FC8A-48A3B6259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524B7-9E7E-E9E1-138F-62FD2945C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BD264-E51A-7843-205A-B7B3899B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E929-AC67-EB46-A450-AE115DE06B8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89768-EB77-0991-06F2-DFB0AF6A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3359-3E84-AAFB-C1AC-645A961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7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2D68-E93C-5646-86F9-4EB148657EA8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6749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15F9-CD78-824A-A072-99B84026E0F6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474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323-4762-FA41-818C-90AA88248D25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533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6158-40A2-CB4F-9C5D-CA3BC9846913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08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6041-CBDA-DC47-BEF8-320D21E2E50E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30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6D14-C0AF-EB4B-83F6-ECA94DD884B8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42E7-F4AB-E38D-8C6C-CC4FD698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A1B1-15B6-05ED-B03F-99086B29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D1A8B-C79D-718E-3C4E-7429DF46A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2639E-3CC6-958F-C2D4-5619D4C66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1FC59-9A3A-616A-A75F-F71ED0347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B063C-25A3-4A89-E037-86B4A84B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C3-C42A-5F47-ABBC-3CF8F7D134AA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F64E2-34B3-AC21-C5F4-820A69BD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19FFA-0E8C-634D-F7E5-47718E3C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0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2DA6-0BAB-0566-1120-7BC85DCD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47ACA-E903-3901-55F2-D9FB0C6D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06D0-67F7-9446-A18E-37E8984E3F85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112E0-6EEA-6770-2110-21B7D005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E9188-DE44-A777-168F-1D59FB63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0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E9350-BAF2-B4E4-32D6-A6FF3E2A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ED53-3BA0-274E-A2DC-C378C32119B9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03F98-FC50-58DB-DC32-A0473580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CE5B2-BE70-D4A1-9FA2-B4760D67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CBA-5B0F-D57F-693D-2EA8C589E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B7FB3-5A90-896A-E493-2C57B59BE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5CFA0-60E1-8734-3890-9B579B0F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7DF75-5B03-9566-BA49-0FB32F25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F17C-6E26-9448-A6E7-D2B1E4E5C8A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B7F90-3230-0EDD-829F-3E4DDE4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98EB-E716-0736-E7ED-A23E9690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2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1F4E-D01F-1DA9-C532-60184622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4BF1D-4D5A-A5CC-481F-DA422B107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848F9-9B82-0A2B-8000-664388E3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7C5A7-7B4D-2FEA-A95C-6AF874E7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E65A3-1D71-3749-BA98-5F511572C334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D22DB-EB11-446F-3C83-D861B98C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75F6E-99F3-3A0E-FB63-5AA1B133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951E8-FB7A-478F-A5A4-3164F39B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1EB62-DB8A-2CDB-DCEC-A62DD848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B3DB2-57C2-583E-4386-82A5ACA07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6F1-29EE-794C-A3ED-B18CDB1A2BC7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2318C-3E0D-3BC0-7DF4-98EE37686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2C0A-99B5-1FC3-6076-E00E14B42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C441-3156-634C-9E12-77FB4625C624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31CEA-31C3-5344-B905-095A49BA421D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C98F-145F-CB49-B6C8-73511168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9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jaminWillisINL/AnalyticalDataCSV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AnalyticalDataCSVs/tree/main/RunSensitivityStudies/VaryPermeabilit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Permeability" TargetMode="Externa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AnalyticalDataCSVs/tree/main/RunSensitivityStudies/VaryExitPerf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Permeability" TargetMode="Externa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BenjaminWillisINL/AnalyticalDataCSVs/tree/main/ComparePermeability" TargetMode="Externa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Permeability" TargetMode="Externa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Permeability" TargetMode="Externa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Permeability" TargetMode="Externa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AnalyticalDataCSVs/tree/main/RunSensitivityStudies/VaryWellAngl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WellAngles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aminWillisINL/AnalyticalDataCSVs/tree/main/RunSensitivityStudies/VaryNumberofFracture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jaminWillisINL/AnalyticalDataCSVs/tree/main/CompareExitPerfs" TargetMode="Externa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njaminWillisINL/AnalyticalDataCSVs/tree/main/CompareNumberOfFracturesandPerfs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CD00-93B0-FE2D-2225-DB1F214D9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0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Enhanced Geothermal System Sensitivity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77A83-5165-30B9-6233-CB9C8903C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By: Benjamin Willis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F2A5-00AB-98A1-F52B-EC26D616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8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6373E6B-A1E9-E192-A17E-2368CA4DA05F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 Study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188271F-6645-A883-D79A-ECF1C68D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27A6ED38-C501-8C1E-8E45-3981C597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80C6D5E0-EACD-D8F4-55A6-C2D5EA82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7981B1-3B15-9BB3-A4FB-AD1C9CF9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EAB1B-8AD2-B2CD-F7D9-FD714D3FD3C7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4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9072C-8572-8095-095D-0E9F0BC9D430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11</a:t>
            </a:r>
          </a:p>
        </p:txBody>
      </p:sp>
      <p:pic>
        <p:nvPicPr>
          <p:cNvPr id="8" name="Picture 7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7F236638-7DFA-C94A-9735-1E2B8293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20" y="0"/>
            <a:ext cx="689595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35D14-ED7F-0097-8C41-CAD3C19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2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7E4796-CE12-54DF-AA97-8840CE7E373C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Study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7E0F28B-91EB-1004-7659-494FF27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low confidence">
            <a:extLst>
              <a:ext uri="{FF2B5EF4-FFF2-40B4-BE49-F238E27FC236}">
                <a16:creationId xmlns:a16="http://schemas.microsoft.com/office/drawing/2014/main" id="{7FF6BF4F-0DBF-6865-192A-6F987AA7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3AB08840-4E0B-ECD9-9C82-3F4E03D8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A6B92-767D-302E-2FF6-2C1B7302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6F411-5D08-4695-E384-1BC44CB260E8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C4DA6C-F8B6-A50F-71B5-4E659D2DC1D4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12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E30138E-02AB-081B-BCD5-428C0AE4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F214C-F97A-9307-1A7D-8496AF58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DAED2C-6CDA-F963-BEDD-FF7EB3F086AE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Study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54FF792-A340-31F8-2B72-2418496A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64749C31-A935-B1E3-A7C4-755968C3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D7A23386-7C1E-7A08-9AF5-CCB41330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DCEE-769D-7235-54F5-96C0568C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81FA6-802E-D397-DA2F-5CA323082F20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0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E6DCE-963B-928A-B3AB-7B91958D7FC7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14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4877AB8-6855-5E54-CDF9-C5701620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700AB-0356-FE08-9A29-1E1D1028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5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459C19-69CE-828C-7A00-17E3AE6F2482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Study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9152B57-3487-1229-71F6-3F6A8D4C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C5BE516-BD8F-ABD7-883C-418F255B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3E660AB3-48E2-D9B0-5526-F2463CF84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DE4E01-4E7A-AA95-AE6A-790E2FF0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211A8-6FA1-8FF8-88EF-3E8C52C8D212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17604-6943-CC2E-CA8E-3D550C379C59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16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76FAE89-E3AB-19F4-A454-2E5BAB0E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2E95A-B0F3-9EE4-CEB3-EEFABB1F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0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10082F-9BC2-665F-8045-C277EBABE463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Study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3E010E-B5F0-8FD5-72B4-ECC3BEF6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6DE4FB1-4BDE-3C90-66FE-2FC8E455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A60B0F8A-989F-2160-2B28-1812FD2FA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0B5FD-E811-F0AB-4870-7A3A7583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042BD-AAB5-9081-2A89-0886CC8E70D1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7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DAAC19-EE13-3784-DEE2-446E8B335189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19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C56BF0B-FEAA-78A7-F2D7-44C3C0C3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5A21D-4624-1DE7-047F-CCBBDC95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0BE3-FAF6-2CEE-9373-10E3E533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EGS Sensitivity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74D87-A6E3-726F-D291-57C116E4D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analytical model parameters were set to resemble the parameters of the </a:t>
            </a:r>
            <a:r>
              <a:rPr lang="en-US" sz="2600" b="1" dirty="0"/>
              <a:t>Utah FORGE </a:t>
            </a:r>
            <a:r>
              <a:rPr lang="en-US" sz="2600" dirty="0"/>
              <a:t>site.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0D72E7A-92E4-CB92-7BE5-112BD7E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4" y="3136577"/>
            <a:ext cx="6096000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0D85E33-BC0D-680F-8879-1811FE64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210" y="2583108"/>
            <a:ext cx="4969790" cy="42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68358-B26B-8F34-078D-845C3F699A4A}"/>
              </a:ext>
            </a:extLst>
          </p:cNvPr>
          <p:cNvSpPr txBox="1"/>
          <p:nvPr/>
        </p:nvSpPr>
        <p:spPr>
          <a:xfrm>
            <a:off x="728420" y="5988734"/>
            <a:ext cx="385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Diagram used to solve EGS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D2E8-1CC5-198B-039E-073548C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6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BE04CA1-CA1C-EF6B-5007-3AFC56EB0872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Study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324CC1E-37E2-7403-1692-894786BA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2E91A16-A4EA-AEB8-D2F5-24F6611CE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798AF61-88F9-724C-94C6-69A1AED5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A9AE9-1CD0-C9ED-4EC8-E68D1EF2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38673-80DE-AFE0-EDAF-C11DD9EEEA89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7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6D816A-EFA8-0B7B-3377-0EA8C44A48B4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20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513AF96-DAEB-4BBC-ACC1-879823C2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FE988-0889-2C2F-696C-E4328C31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72FF13-BCE7-63CA-9BD8-8E843343F949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Study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06155FC1-FB5A-231B-7053-ED0D2945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45" y="503226"/>
            <a:ext cx="3529109" cy="3628904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211F0B73-EBF9-842E-DBB2-67FBA191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03226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061C9610-BAC6-B4D0-6C99-AE079E20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43" y="593171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3067B-F78F-57E1-4B05-9684DDF7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5BB80-4EB4-A8AD-793C-BC5DE0B8C63A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2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672098-69AB-793A-B75E-5824D5B57EBD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23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173A29-D1D7-D993-CCFE-31EEB56F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4" y="0"/>
            <a:ext cx="698453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5AB24-519A-C99F-CBBB-3D975DC0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C5E401-C6C8-F7FC-3A17-CD7792F88F7D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Study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55323346-AA18-79C7-5774-E85F2A58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45" y="593171"/>
            <a:ext cx="3529109" cy="3628904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E43D4188-C83C-4061-71CC-2E3D9A44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5" y="593171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086C2773-BD67-C858-8288-B209431C3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686991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46F42-8BA8-3273-B7F1-234B0C4B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05AE6-9CA5-A66C-04B3-A22650691FB8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65A719-60A5-299B-6A60-10CB9CECD226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24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6BEE2D1-F100-8A7D-40E2-BCBCB455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48" y="0"/>
            <a:ext cx="707310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3E3BB-7CB0-01C7-C9D4-AECDD526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84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DB5ADD-63B4-BB66-FF15-79E5C45E2CBE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Study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259BEB6-BDA7-00C3-5361-0F8B2078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56" y="503226"/>
            <a:ext cx="3529109" cy="3628904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989332BE-F69B-3BE9-A752-3C5A1B61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7" y="503226"/>
            <a:ext cx="3526424" cy="36261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48490985-FDC0-6898-25A2-D7B07DBB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5932"/>
            <a:ext cx="3553968" cy="3536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D2F13-6E23-0277-1B83-5569FBDE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C3CE6-E018-882F-75C1-467FCC194508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4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99C7C-BA17-3A05-EF84-DF773CE995BF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on slide 26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8B49283-5443-9D15-5762-CE071672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48" y="0"/>
            <a:ext cx="707310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09F96-5201-4F80-FB7E-3CD3DA5B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12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7359-93D1-DA57-95E8-90C67D2D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Perforations Study/Exit Perforations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AB22-71EB-7002-C43D-1C097602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At approximately 40 perforations both the pressure drop and flow distribution percentage remains relatively constant.</a:t>
            </a:r>
          </a:p>
          <a:p>
            <a:r>
              <a:rPr lang="en-US" sz="2600" dirty="0"/>
              <a:t>At approximately 40 perforations both the with and without exit perforation lines are nearly identical</a:t>
            </a:r>
          </a:p>
          <a:p>
            <a:r>
              <a:rPr lang="en-US" sz="2600" dirty="0"/>
              <a:t>Before 40 perforations is reached, the case without exit perforations had a slightly larger flowrate deviation from the ideal flowrate distribution than the case with exit perforations.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69F95-3A50-F30D-9F4A-1C9785C8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B009-094F-3D86-8145-E3FD59C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Parallel vs. Non-Parallel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82A0-E4D4-5DCE-3D1F-A34A025F3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88" y="1446482"/>
            <a:ext cx="10832024" cy="486964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Flow distribution %: </a:t>
            </a:r>
            <a:r>
              <a:rPr lang="en-US" dirty="0"/>
              <a:t>The majority flow distribution (&gt; 33.3%) fracture switches from fracture 1 (Heel) to fracture 3 (Toe) with the switch from parallel to non-parallel well designs. This is due to fracture 3 (Toe) being set to be 100 m smaller in length than fracture 1 (Heel) in the non-parallel case, causing more of the flow to flow through the smaller fracture (fracture 3, Heel).</a:t>
            </a:r>
          </a:p>
          <a:p>
            <a:r>
              <a:rPr lang="en-US" b="1" dirty="0"/>
              <a:t>Pressure drop: </a:t>
            </a:r>
            <a:r>
              <a:rPr lang="en-US" dirty="0"/>
              <a:t>The parallel well design had a larger pressure drop for flowrates 5 kg/s to 20 kg/s than the non-parallel design. At 20 kg/s, the parallel and non-parallel design had almost identical pressure drops. Past 20 kg/s, the non-parallel well design had a larger pressure drop than the parallel design. At 50 kg/s the non-parallel design had a pressure drop approximately 60 PSI greater than the parallel design. At 5 kg/s the parallel design had a pressure drop approximately 5 PSI greater than the non-parallel well design.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E5BBF-4A07-7F1A-E5EF-E4DBBA9D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68F3-4C41-950D-C260-D4F93261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EGS Sensitivity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F990C-2502-D4DB-5630-E5BA1653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Goal</a:t>
            </a:r>
            <a:r>
              <a:rPr lang="en-US" sz="2600" dirty="0"/>
              <a:t>: Use analytical model to test sensitivity of Utah Forge EGS model</a:t>
            </a:r>
          </a:p>
          <a:p>
            <a:r>
              <a:rPr lang="en-US" sz="2600" b="1" dirty="0"/>
              <a:t>Compare:</a:t>
            </a:r>
            <a:r>
              <a:rPr lang="en-US" sz="2600" dirty="0"/>
              <a:t> Parallel and Non-Parallel Well Designs</a:t>
            </a:r>
          </a:p>
          <a:p>
            <a:r>
              <a:rPr lang="en-US" sz="2600" b="1" dirty="0"/>
              <a:t>First study: </a:t>
            </a:r>
            <a:r>
              <a:rPr lang="en-US" sz="2600" dirty="0"/>
              <a:t>Varying Number of Perforations (1-100)</a:t>
            </a:r>
          </a:p>
          <a:p>
            <a:r>
              <a:rPr lang="en-US" sz="2600" b="1" dirty="0"/>
              <a:t>Second study: </a:t>
            </a:r>
            <a:r>
              <a:rPr lang="en-US" sz="2600" dirty="0"/>
              <a:t>With and Without Exit Perforations </a:t>
            </a:r>
          </a:p>
          <a:p>
            <a:r>
              <a:rPr lang="en-US" sz="2600" b="1" dirty="0"/>
              <a:t>Third study: </a:t>
            </a:r>
            <a:r>
              <a:rPr lang="en-US" sz="2600" dirty="0"/>
              <a:t>Varying Inlet Flowrate (5 to 50 kg/s)</a:t>
            </a:r>
          </a:p>
          <a:p>
            <a:r>
              <a:rPr lang="en-US" sz="2600" b="1" dirty="0"/>
              <a:t>Fourth Study</a:t>
            </a:r>
            <a:r>
              <a:rPr lang="en-US" sz="2600" dirty="0"/>
              <a:t>: Varying Fracture Permeability (1e-12 m</a:t>
            </a:r>
            <a:r>
              <a:rPr lang="en-US" sz="2600" baseline="30000" dirty="0"/>
              <a:t>2</a:t>
            </a:r>
            <a:r>
              <a:rPr lang="en-US" sz="2600" dirty="0"/>
              <a:t> or 1e-14 m</a:t>
            </a:r>
            <a:r>
              <a:rPr lang="en-US" sz="2600" baseline="30000" dirty="0"/>
              <a:t>2</a:t>
            </a:r>
            <a:r>
              <a:rPr lang="en-US" sz="2600" dirty="0"/>
              <a:t>)</a:t>
            </a:r>
          </a:p>
          <a:p>
            <a:r>
              <a:rPr lang="en-US" sz="2600" b="1" dirty="0"/>
              <a:t>Fifth Study</a:t>
            </a:r>
            <a:r>
              <a:rPr lang="en-US" sz="2600" dirty="0"/>
              <a:t>: Varying Well Angle (Non-Parallel Design)</a:t>
            </a:r>
          </a:p>
          <a:p>
            <a:r>
              <a:rPr lang="en-US" sz="2600" b="1" dirty="0"/>
              <a:t>Sixth Study</a:t>
            </a:r>
            <a:r>
              <a:rPr lang="en-US" sz="2600" dirty="0"/>
              <a:t>: Varying Number of Fractures with 1 Inlet Perforation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E4318-CB69-F0B7-5189-742C56D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065BF-34D6-E277-60FC-E0217989B387}"/>
              </a:ext>
            </a:extLst>
          </p:cNvPr>
          <p:cNvSpPr txBox="1"/>
          <p:nvPr/>
        </p:nvSpPr>
        <p:spPr>
          <a:xfrm>
            <a:off x="2468880" y="5943600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Github Repository holding all CSV data files and Jupyter Notebooks to run studies and generate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4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FDA8-55AB-E781-334E-7E8B7507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2FA4-35FA-1DBC-A528-CEF0C504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Flow distribution %: </a:t>
            </a:r>
            <a:r>
              <a:rPr lang="en-US" dirty="0"/>
              <a:t>At 5 kg/s using the </a:t>
            </a:r>
            <a:r>
              <a:rPr lang="en-US" b="1" dirty="0"/>
              <a:t>parallel</a:t>
            </a:r>
            <a:r>
              <a:rPr lang="en-US" dirty="0"/>
              <a:t> well design,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1% by fracture 1 (Heel). </a:t>
            </a:r>
          </a:p>
          <a:p>
            <a:r>
              <a:rPr lang="en-US" dirty="0"/>
              <a:t>At 50 kg/s using the </a:t>
            </a:r>
            <a:r>
              <a:rPr lang="en-US" b="1" dirty="0"/>
              <a:t>parallel</a:t>
            </a:r>
            <a:r>
              <a:rPr lang="en-US" dirty="0"/>
              <a:t> well design, 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4.5% by fracture 1 (Heel).</a:t>
            </a:r>
          </a:p>
          <a:p>
            <a:r>
              <a:rPr lang="en-US" dirty="0"/>
              <a:t>At 5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19% by fracture 3 (Toe).</a:t>
            </a:r>
          </a:p>
          <a:p>
            <a:r>
              <a:rPr lang="en-US" dirty="0"/>
              <a:t>At 50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maximum</a:t>
            </a:r>
            <a:r>
              <a:rPr lang="en-US" dirty="0"/>
              <a:t> deviation from the ideal flow distribution </a:t>
            </a:r>
            <a:r>
              <a:rPr lang="en-US" b="1" dirty="0"/>
              <a:t>(&gt;33.3%) </a:t>
            </a:r>
            <a:r>
              <a:rPr lang="en-US" dirty="0"/>
              <a:t>is approximately 13% by fracture 3 (Toe).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F8F41-2D71-51A2-5164-77537606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FDA8-55AB-E781-334E-7E8B7507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2FA4-35FA-1DBC-A528-CEF0C504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Flow distribution %: </a:t>
            </a:r>
            <a:r>
              <a:rPr lang="en-US" dirty="0"/>
              <a:t>At 5 kg/s using the </a:t>
            </a:r>
            <a:r>
              <a:rPr lang="en-US" b="1" dirty="0"/>
              <a:t>parallel</a:t>
            </a:r>
            <a:r>
              <a:rPr lang="en-US" dirty="0"/>
              <a:t> well design,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0.8% by fracture 3 (Toe). </a:t>
            </a:r>
          </a:p>
          <a:p>
            <a:r>
              <a:rPr lang="en-US" dirty="0"/>
              <a:t>At 50 kg/s using the </a:t>
            </a:r>
            <a:r>
              <a:rPr lang="en-US" b="1" dirty="0"/>
              <a:t>parallel</a:t>
            </a:r>
            <a:r>
              <a:rPr lang="en-US" dirty="0"/>
              <a:t> well design, 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3% by fracture 3 (Toe).</a:t>
            </a:r>
          </a:p>
          <a:p>
            <a:r>
              <a:rPr lang="en-US" dirty="0"/>
              <a:t>At 5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13% by fracture 1 (Heel).</a:t>
            </a:r>
          </a:p>
          <a:p>
            <a:r>
              <a:rPr lang="en-US" dirty="0"/>
              <a:t>At 50 kg/s using the </a:t>
            </a:r>
            <a:r>
              <a:rPr lang="en-US" b="1" dirty="0"/>
              <a:t>non-parallel</a:t>
            </a:r>
            <a:r>
              <a:rPr lang="en-US" dirty="0"/>
              <a:t> well design, the </a:t>
            </a:r>
            <a:r>
              <a:rPr lang="en-US" b="1" dirty="0"/>
              <a:t>minimum</a:t>
            </a:r>
            <a:r>
              <a:rPr lang="en-US" dirty="0"/>
              <a:t> deviation from the ideal flow distribution </a:t>
            </a:r>
            <a:r>
              <a:rPr lang="en-US" b="1" dirty="0"/>
              <a:t>(&lt;33.3%) </a:t>
            </a:r>
            <a:r>
              <a:rPr lang="en-US" dirty="0"/>
              <a:t>is approximately 7% by fracture 1 (Heel).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42CF-1964-B780-49D7-EA2C1846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5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5310-F140-289D-E199-EBC8B467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3EBB-CE6E-9FC4-0692-7C2E93274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39" y="1502240"/>
            <a:ext cx="11033502" cy="5210606"/>
          </a:xfrm>
        </p:spPr>
        <p:txBody>
          <a:bodyPr>
            <a:normAutofit/>
          </a:bodyPr>
          <a:lstStyle/>
          <a:p>
            <a:r>
              <a:rPr lang="en-US" sz="2600" b="1" dirty="0"/>
              <a:t>Pressure drop: </a:t>
            </a:r>
            <a:r>
              <a:rPr lang="en-US" sz="2600" dirty="0"/>
              <a:t>The difference of pressure drop for the extreme flowrate cases (5 kg/s and 50 kg/s) is quite large. At 5 kg/s, the maximum pressure drop was approximately 190 PSI for the parallel well design with exit perforations and 1 perforation. At 50 kg/s, the maximum pressure drop was approximately 15,000 PSI for the non-parallel well design with exit perforations and 1 perforation. </a:t>
            </a:r>
          </a:p>
          <a:p>
            <a:r>
              <a:rPr lang="en-US" sz="2600" dirty="0"/>
              <a:t>Looking at the zoomed in pressure drop chart (starting from 8 perforations), the maximum flowrate had a large difference as well. At 5 kg/s and 8 perforations, the maximum pressure drop was 49.5 PSI for the parallel well design with exit perforations. At 50 kg/s and 8 perforations, the maximum pressure drop was 940 PSI for the non-parallel well design with exit perforations. These large pressure drop disparities suggest that a lower flowrate would minimize pressure drop in the non-parallel case and vice versa for the parallel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C7FB8-DAF5-C211-0020-BBF09D5B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8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8ED1-09B4-EFC5-62B0-EB8CBD4C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7D0C1-69D4-5108-EDBE-2E4D22A85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There seems to be a correlation with flowrate and the well design choice. For a parallel well design, the lower flowrates are desired as these have the lowest deviation from the ideal flowrate distribution. For a non-parallel well design, the higher flowrates are desired as these have the lowest deviation from the ideal flowrate distribution. </a:t>
            </a:r>
          </a:p>
          <a:p>
            <a:r>
              <a:rPr lang="en-US" sz="2600" dirty="0"/>
              <a:t>In terms of pressure drop the correlation does not vary as much with well design choice. For both parallel and non-parallel well designs, the lower pressure drop occurs at the lower flowrate.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A2204-DB39-CC52-F8EA-9D0E2409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7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Flowrate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Therefore, for a parallel well design, the ideal design choice would be a 5 kg/s flowrate as this minimizes both pressure drop and deviation from the ideal flowrate percentage.</a:t>
            </a:r>
          </a:p>
          <a:p>
            <a:r>
              <a:rPr lang="en-US" sz="2600" dirty="0"/>
              <a:t>However, for a non-parallel well design, the ideal design choice could be flowrates ranging from 15 kg/s to 25 kg/s as this minimizes pressure drop. The pressure drop for the higher flowrates was unrealistically too high, so even though 15 kg/s through 25 kg/s does not minimize deviation from the ideal flowrate distribution, it is still the ideal choice.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2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Study, Third Study, Fourth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Number of Perforations (1-60)</a:t>
            </a:r>
          </a:p>
          <a:p>
            <a:r>
              <a:rPr lang="en-US" sz="2600" dirty="0"/>
              <a:t>Varying Inlet Flowrate (5 to 30 kg/s) --&gt; Math Domain Error with larger than 30 kg/s with 1e-14 m</a:t>
            </a:r>
            <a:r>
              <a:rPr lang="en-US" sz="2600" baseline="30000" dirty="0"/>
              <a:t>2 </a:t>
            </a:r>
            <a:r>
              <a:rPr lang="en-US" sz="2600" dirty="0"/>
              <a:t>case</a:t>
            </a:r>
          </a:p>
          <a:p>
            <a:r>
              <a:rPr lang="en-US" sz="2600" dirty="0"/>
              <a:t>Varying Fracture Permeability (1e-12 m</a:t>
            </a:r>
            <a:r>
              <a:rPr lang="en-US" sz="2600" baseline="30000" dirty="0"/>
              <a:t>2</a:t>
            </a:r>
            <a:r>
              <a:rPr lang="en-US" sz="2600" dirty="0"/>
              <a:t> or 1e-14 m</a:t>
            </a:r>
            <a:r>
              <a:rPr lang="en-US" sz="2600" baseline="30000" dirty="0"/>
              <a:t>2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CF6D9-C045-79B9-6601-A7B37945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6F15CA8-5736-9A1E-3BC1-73011CDD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8954"/>
            <a:ext cx="5205984" cy="33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04B51-2DDF-84C6-D26B-C25D628C6C46}"/>
              </a:ext>
            </a:extLst>
          </p:cNvPr>
          <p:cNvSpPr txBox="1"/>
          <p:nvPr/>
        </p:nvSpPr>
        <p:spPr>
          <a:xfrm>
            <a:off x="7754112" y="4187952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Run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36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70129"/>
              </p:ext>
            </p:extLst>
          </p:nvPr>
        </p:nvGraphicFramePr>
        <p:xfrm>
          <a:off x="1113124" y="643466"/>
          <a:ext cx="9965754" cy="574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 </a:t>
                      </a:r>
                      <a:r>
                        <a:rPr lang="en-US" sz="2000" baseline="0" dirty="0">
                          <a:effectLst/>
                        </a:rPr>
                        <a:t>or 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1e-14 m</a:t>
                      </a:r>
                      <a:r>
                        <a:rPr lang="en-US" sz="2000" baseline="30000" dirty="0">
                          <a:effectLst/>
                          <a:latin typeface="+mn-lt"/>
                        </a:rPr>
                        <a:t>2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30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 to 60 (steps of 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FE6CF-4AEB-0416-1292-07090103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70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0122521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2.6628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(Comes from size difference input^)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0122521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97102-3EE2-0603-181A-A7CE4626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933E-32E2-98D8-FD7C-F7DA62CF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FB5B-8273-4BA9-C7CC-5122776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98" y="12533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Fracture 1 = Fracture nearest Heel of Well</a:t>
            </a:r>
          </a:p>
          <a:p>
            <a:r>
              <a:rPr lang="en-US" sz="2600" dirty="0"/>
              <a:t>Fracture 3 = Fracture nearest Toe of Well</a:t>
            </a:r>
          </a:p>
          <a:p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600" dirty="0"/>
              <a:t>    </a:t>
            </a:r>
            <a:r>
              <a:rPr lang="en-US" dirty="0"/>
              <a:t>1e-12 m</a:t>
            </a:r>
            <a:r>
              <a:rPr lang="en-US" baseline="30000" dirty="0"/>
              <a:t>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    1e-14 m</a:t>
            </a:r>
            <a:r>
              <a:rPr lang="en-US" baseline="30000" dirty="0"/>
              <a:t>2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941709-DDEA-9545-A470-655FEED449A2}"/>
              </a:ext>
            </a:extLst>
          </p:cNvPr>
          <p:cNvSpPr/>
          <p:nvPr/>
        </p:nvSpPr>
        <p:spPr>
          <a:xfrm>
            <a:off x="358698" y="2610789"/>
            <a:ext cx="360219" cy="360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038A899-0F2B-4EB3-38DF-97383E8757CC}"/>
              </a:ext>
            </a:extLst>
          </p:cNvPr>
          <p:cNvSpPr/>
          <p:nvPr/>
        </p:nvSpPr>
        <p:spPr>
          <a:xfrm>
            <a:off x="332933" y="3281543"/>
            <a:ext cx="353291" cy="3671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39F2B3-5D6B-3AFD-1F47-B01EEBD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2" y="2385138"/>
            <a:ext cx="7037078" cy="3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8E7E3-50C3-119D-1A3D-BBE9B4A0086A}"/>
              </a:ext>
            </a:extLst>
          </p:cNvPr>
          <p:cNvSpPr txBox="1"/>
          <p:nvPr/>
        </p:nvSpPr>
        <p:spPr>
          <a:xfrm>
            <a:off x="7084412" y="6211667"/>
            <a:ext cx="31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representing workings of analytical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64D9-A30E-738F-6566-1E47AACB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2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E53EE-2E20-CAA1-3DA7-C43F8886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51990" cy="3828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2B2C9-E213-0570-8868-1CDA458A5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84" y="0"/>
            <a:ext cx="3651990" cy="3828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506B3-64CE-AFCE-E4D8-15C44B4C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967" y="0"/>
            <a:ext cx="3821557" cy="3828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86D03-C07F-37EE-E8AE-391CD7C0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1A150-75D8-1380-BC21-CA27E9E65161}"/>
              </a:ext>
            </a:extLst>
          </p:cNvPr>
          <p:cNvSpPr txBox="1"/>
          <p:nvPr/>
        </p:nvSpPr>
        <p:spPr>
          <a:xfrm>
            <a:off x="4071984" y="5686631"/>
            <a:ext cx="33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Study, Second Study, And Third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Number of Perforations (1-100)</a:t>
            </a:r>
          </a:p>
          <a:p>
            <a:r>
              <a:rPr lang="en-US" sz="2600" dirty="0"/>
              <a:t>With and Without Exit Perforations</a:t>
            </a:r>
          </a:p>
          <a:p>
            <a:r>
              <a:rPr lang="en-US" sz="2600" dirty="0"/>
              <a:t>Varying Inlet Flowrate (5 to 50 kg/s)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725E-DC56-97AC-DA52-B429E701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6E86A70-7BAE-6438-BD05-0FBAA37B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379EC-1697-E180-F90A-B288EB6307B1}"/>
              </a:ext>
            </a:extLst>
          </p:cNvPr>
          <p:cNvSpPr txBox="1"/>
          <p:nvPr/>
        </p:nvSpPr>
        <p:spPr>
          <a:xfrm>
            <a:off x="7711440" y="2304288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Run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98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6F038-C6DA-1103-C07B-332E58F7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647578" cy="382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F5BB0-6DD1-067E-C80C-F203A860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20" y="0"/>
            <a:ext cx="3647577" cy="3823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2FB90-1DA1-0C17-B7CD-4F0C07D3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838" y="0"/>
            <a:ext cx="3816940" cy="3823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61694-4B2E-D3A9-4436-6E238642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E025-E02B-5AFE-1D41-05C7C406527F}"/>
              </a:ext>
            </a:extLst>
          </p:cNvPr>
          <p:cNvSpPr txBox="1"/>
          <p:nvPr/>
        </p:nvSpPr>
        <p:spPr>
          <a:xfrm>
            <a:off x="4071984" y="5686631"/>
            <a:ext cx="33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15 kg/s Flowrate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CACA7-5A8D-E42F-DB9E-72EF1691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7578" cy="38238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74FD0-570A-C906-2418-96AAF604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47" y="-1"/>
            <a:ext cx="3647579" cy="3823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B6841B-3889-7132-FF52-E2556F203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495" y="-1"/>
            <a:ext cx="3865344" cy="38238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76015-F164-05ED-9C06-9721B58E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E2A22-BC2C-2B9C-7354-5284DC47940F}"/>
              </a:ext>
            </a:extLst>
          </p:cNvPr>
          <p:cNvSpPr txBox="1"/>
          <p:nvPr/>
        </p:nvSpPr>
        <p:spPr>
          <a:xfrm>
            <a:off x="4071984" y="5686631"/>
            <a:ext cx="33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9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 kg/s Flowrate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3E6A-A57E-6CC1-75C4-F99AABF7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7578" cy="382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B42BE-49B5-ECD2-A6A2-C0315207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21" y="0"/>
            <a:ext cx="3647578" cy="3823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014D2-E08A-FBFE-47B0-0EB454B70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2" y="0"/>
            <a:ext cx="3865344" cy="38238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1F48F7-A236-035B-2D1E-5001A6CC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66D70-C842-3C7A-F228-438C155BBF4D}"/>
              </a:ext>
            </a:extLst>
          </p:cNvPr>
          <p:cNvSpPr txBox="1"/>
          <p:nvPr/>
        </p:nvSpPr>
        <p:spPr>
          <a:xfrm>
            <a:off x="4071984" y="5686631"/>
            <a:ext cx="33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80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38881" y="4474080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2FED7-981D-74D2-508D-050BA417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48364" cy="382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DEB36-C125-404F-8B6D-355A47B7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20" y="0"/>
            <a:ext cx="3648365" cy="3824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C1A3-4587-99D7-7599-E8C25D5B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0" y="0"/>
            <a:ext cx="3866177" cy="3824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4B48-7CF7-D8B3-5B31-955B72EA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327AD-02AF-3EF4-B437-569D45ECCFBE}"/>
              </a:ext>
            </a:extLst>
          </p:cNvPr>
          <p:cNvSpPr txBox="1"/>
          <p:nvPr/>
        </p:nvSpPr>
        <p:spPr>
          <a:xfrm>
            <a:off x="4071984" y="5686631"/>
            <a:ext cx="33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6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38881" y="4474080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F8DB4-9B17-9F36-57DC-2FA85D37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48364" cy="382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975A1-39C7-1CF1-634B-4A6652E5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21" y="-1"/>
            <a:ext cx="3648364" cy="3824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EE7E6-2286-9268-848C-81059B06C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1" y="-1"/>
            <a:ext cx="3866176" cy="3824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8A619-48B7-57CB-4310-C2D89328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047CA-7FDD-1734-9EC7-C903109AF9E1}"/>
              </a:ext>
            </a:extLst>
          </p:cNvPr>
          <p:cNvSpPr txBox="1"/>
          <p:nvPr/>
        </p:nvSpPr>
        <p:spPr>
          <a:xfrm>
            <a:off x="4071984" y="5686631"/>
            <a:ext cx="33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25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Permeability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For the </a:t>
            </a:r>
            <a:r>
              <a:rPr lang="en-US" sz="2600" b="1" dirty="0"/>
              <a:t>Parallel</a:t>
            </a:r>
            <a:r>
              <a:rPr lang="en-US" sz="2600" dirty="0"/>
              <a:t> well design,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 yielded a nearly perfect flow distribution percentage across all fractures, however, this permeability value yielded unrealistically high pressure drops.</a:t>
            </a:r>
          </a:p>
          <a:p>
            <a:r>
              <a:rPr lang="en-US" sz="2600" dirty="0"/>
              <a:t>For the </a:t>
            </a:r>
            <a:r>
              <a:rPr lang="en-US" sz="2600" b="1" dirty="0"/>
              <a:t>Non-Parallel</a:t>
            </a:r>
            <a:r>
              <a:rPr lang="en-US" sz="2600" dirty="0"/>
              <a:t> well design,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 yielded slightly worse flow distribution than the higher permeability value of 1e-12 m</a:t>
            </a:r>
            <a:r>
              <a:rPr lang="en-US" sz="2600" baseline="30000" dirty="0"/>
              <a:t>2</a:t>
            </a:r>
            <a:r>
              <a:rPr lang="en-US" sz="2600" dirty="0"/>
              <a:t>. The pressure drop was still unrealistically high for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Permeability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flowrate studies suggests that no matter the flowrate, the pressure drop will always be unrealistically high for a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. </a:t>
            </a:r>
          </a:p>
          <a:p>
            <a:r>
              <a:rPr lang="en-US" sz="2600" dirty="0"/>
              <a:t>Even though in the </a:t>
            </a:r>
            <a:r>
              <a:rPr lang="en-US" sz="2600" b="1" dirty="0"/>
              <a:t>parallel</a:t>
            </a:r>
            <a:r>
              <a:rPr lang="en-US" sz="2600" dirty="0"/>
              <a:t> case the flow distribution percentage was nearly perfect for the lower permeability value of 1e-14 m</a:t>
            </a:r>
            <a:r>
              <a:rPr lang="en-US" sz="2600" baseline="30000" dirty="0"/>
              <a:t>2</a:t>
            </a:r>
            <a:r>
              <a:rPr lang="en-US" sz="2600" dirty="0"/>
              <a:t>, the pressure drop values suggest this permeability value is not feasible for a good EGS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3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Third Study and Fifth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Inlet Flowrate (5 to 50 kg/s)</a:t>
            </a:r>
          </a:p>
          <a:p>
            <a:r>
              <a:rPr lang="en-US" sz="2600" dirty="0"/>
              <a:t>Varying Well Angle (Non-Parallel Design)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DF6DA-ACDF-66DE-F257-01D2D987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7F5637D-BFE7-6673-55F8-E7C242CE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1893A-423D-F317-FA0F-F93525C4B7EB}"/>
              </a:ext>
            </a:extLst>
          </p:cNvPr>
          <p:cNvSpPr txBox="1"/>
          <p:nvPr/>
        </p:nvSpPr>
        <p:spPr>
          <a:xfrm>
            <a:off x="7662672" y="3236976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Run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58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45993"/>
              </p:ext>
            </p:extLst>
          </p:nvPr>
        </p:nvGraphicFramePr>
        <p:xfrm>
          <a:off x="1113124" y="643466"/>
          <a:ext cx="9965754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50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8C725-74E2-D221-D85C-F0948070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2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40915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Varying Depending on Well Angle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to 115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(steps of 0.1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40915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Varying Depending on Well Angle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61DCE-E09E-9563-9531-368A9D02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0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9708"/>
              </p:ext>
            </p:extLst>
          </p:nvPr>
        </p:nvGraphicFramePr>
        <p:xfrm>
          <a:off x="1113124" y="643466"/>
          <a:ext cx="9965754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50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 to 100 (steps of 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81920-0982-A14E-F5E2-89285893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97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933E-32E2-98D8-FD7C-F7DA62CF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FB5B-8273-4BA9-C7CC-5122776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98" y="12533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Fracture 1 = Fracture nearest Heel of Well</a:t>
            </a:r>
          </a:p>
          <a:p>
            <a:r>
              <a:rPr lang="en-US" sz="2600" dirty="0"/>
              <a:t>Fracture 3 = Fracture nearest Toe of Well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39F2B3-5D6B-3AFD-1F47-B01EEBD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2" y="2385138"/>
            <a:ext cx="7037078" cy="3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8E7E3-50C3-119D-1A3D-BBE9B4A0086A}"/>
              </a:ext>
            </a:extLst>
          </p:cNvPr>
          <p:cNvSpPr txBox="1"/>
          <p:nvPr/>
        </p:nvSpPr>
        <p:spPr>
          <a:xfrm>
            <a:off x="7084412" y="6211667"/>
            <a:ext cx="31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representing workings of analytical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1643F-64B0-0944-3823-483B53860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0BF2-89E7-976F-A041-1821C733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0"/>
            <a:ext cx="4537894" cy="4787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E2F96-9FBD-85C2-6EDF-E22F11B3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0" y="2"/>
            <a:ext cx="4537894" cy="4787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54A8C-A980-FB8A-8BD2-505DD33E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3081E-6EFF-6E6E-2FA3-5C9A082FEE4F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16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54A8C-A980-FB8A-8BD2-505DD33E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FADD-CBF8-E39C-9D79-54819B34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2" y="0"/>
            <a:ext cx="4537895" cy="4787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20551-26A9-7625-F7AB-1B03BE73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0"/>
            <a:ext cx="4596180" cy="4787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0A772-7BD1-DF50-0E43-687885975A16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86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</a:t>
            </a:r>
            <a:r>
              <a:rPr lang="en-US" sz="4400" dirty="0">
                <a:latin typeface="+mj-lt"/>
              </a:rPr>
              <a:t> Well Angle</a:t>
            </a:r>
            <a:r>
              <a:rPr lang="en-US" sz="4400" dirty="0">
                <a:latin typeface="+mj-lt"/>
                <a:ea typeface="+mj-ea"/>
                <a:cs typeface="+mj-cs"/>
              </a:rPr>
              <a:t>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B956B-26D0-2808-4162-06787930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4A70A-565E-A78D-9BE9-74AACDD4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0"/>
            <a:ext cx="4537895" cy="4787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93E249-21BE-8333-1B65-33BAFEC7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C16E7-6C3E-B60A-91AC-6783828A5641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40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</a:t>
            </a:r>
            <a:r>
              <a:rPr lang="en-US" sz="4400" dirty="0">
                <a:latin typeface="+mj-lt"/>
              </a:rPr>
              <a:t> Well Angle</a:t>
            </a:r>
            <a:r>
              <a:rPr lang="en-US" sz="4400" dirty="0">
                <a:latin typeface="+mj-lt"/>
                <a:ea typeface="+mj-ea"/>
                <a:cs typeface="+mj-cs"/>
              </a:rPr>
              <a:t>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93E249-21BE-8333-1B65-33BAFEC7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833F6-13A7-542C-09EB-3771D982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4" y="0"/>
            <a:ext cx="4537895" cy="478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0D756-4281-4661-7629-5DB56BD4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4" y="0"/>
            <a:ext cx="4596180" cy="4787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C993D-042D-69C1-EA13-EDF816D36EDD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71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Well Angle Study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CE283-1CC4-5CED-785C-FEF40C0B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0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66D2E-9164-C71A-4719-1B941819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-1"/>
            <a:ext cx="4537894" cy="4787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724BF-C765-D780-9C3E-A53628E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8164F-C0A0-2A36-A044-F7EC28CECF0F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11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Well Angle Study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724BF-C765-D780-9C3E-A53628E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6741-0806-1539-54FA-60D211FE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-1"/>
            <a:ext cx="4537893" cy="4787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1813D-749F-B962-D6ED-A761A6D0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5" y="-1"/>
            <a:ext cx="4596178" cy="4787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1D49F8-D56B-46DF-6F95-44AB9EADBD5E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14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Well Angle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13A7A-58E0-3737-B5AE-BA7538C9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1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A7A5B-2C1F-8031-CE7F-101351F6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0" y="0"/>
            <a:ext cx="4537894" cy="4787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DB744-44B1-B761-9ADE-04960637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4EA11-6716-7F27-80B1-307BC01693B1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33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DB744-44B1-B761-9ADE-04960637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D32A6-F27B-5BB0-EA51-E06303C1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-1"/>
            <a:ext cx="4537894" cy="4787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00EA8-EEB3-69B1-BDE5-DF234C63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0"/>
            <a:ext cx="4596179" cy="4787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FD92A-4606-2BD8-890D-CC402B533CC7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66DB1-8011-AFA4-9E0D-82972864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-1"/>
            <a:ext cx="4537894" cy="478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4B592-6CE2-0695-5EA8-A33E9E66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0" y="-1"/>
            <a:ext cx="4537893" cy="4787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37FD3-7B42-4B91-67C0-CC45B05E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6341-B971-0433-EF8E-EA0FCB686842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 or 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2.6628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(Comes from size difference input^)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002163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 or 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100 m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3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6227-899A-051F-BD22-B8E05A3F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51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37FD3-7B42-4B91-67C0-CC45B05E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72E62-D389-C851-DCA7-61F69892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5" y="0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C74B7-0181-DC0B-1ABB-B0DE2ACC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6" y="0"/>
            <a:ext cx="4596178" cy="4787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2F8BE-E0F4-CCAB-8851-615A1E6B580E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2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5E784-9597-D645-3A8C-CA658967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4" cy="478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A2EC2-3BEA-663E-DDA1-D2748D2C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11" y="-1"/>
            <a:ext cx="4537893" cy="4787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0C7AA-37CB-4E43-886A-66A5A219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9CD88-46DC-F5C5-9E6B-86C1EABA7835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68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0C7AA-37CB-4E43-886A-66A5A219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781D3-3C57-3D42-C32B-75E81860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239F7-F539-E055-ACB0-1FD41048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0"/>
            <a:ext cx="4596177" cy="478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1BD13-5D9C-0B81-BFB1-42AFD86C6CA9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86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Well Angle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5BD6-E380-77CB-6B1B-ACB000C6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7" y="0"/>
            <a:ext cx="4537893" cy="478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68E4E-7025-61EC-86DA-83457971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5" y="0"/>
            <a:ext cx="4596178" cy="4787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0DF42-1346-1752-31AB-A9D9A5F6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C777D-2D98-2C7A-42BA-BF4A2EE104CC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59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0DF42-1346-1752-31AB-A9D9A5F6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A4A05-EFB0-26A3-B0F3-8EDAF995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28951-4FCF-D1D4-5AB0-421A724E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2" y="-1"/>
            <a:ext cx="4654462" cy="478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374C45-BB3F-0A4C-D944-4B5AC1A4A537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09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64CB0-6394-A7A5-11E2-E99D13D2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5" y="0"/>
            <a:ext cx="4537893" cy="478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4BF47-EC76-EC4E-E05D-1C2D8769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6" y="0"/>
            <a:ext cx="4596178" cy="4787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10802-91C6-6C63-740F-CF3D08B2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8EEAC-F8E8-873B-B1D3-1833F04B072C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99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10802-91C6-6C63-740F-CF3D08B2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C5788-BD48-1E3A-A3CD-A2CC782F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5DFD3-1403-604A-5AD3-576ECBAB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2" y="-1"/>
            <a:ext cx="4654462" cy="478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58D46B-E602-BEE4-AF51-0EBF4BFB26DB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9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Well Angle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F50DA-8427-73C0-C6D8-D6614505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2"/>
            <a:ext cx="4537894" cy="478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C0CD8-259D-F99C-1EB9-38A47ADC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6" y="0"/>
            <a:ext cx="4596178" cy="4787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A0D70-B90C-E49E-DC4A-B6468ED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F47EE-E534-B54D-9BA4-14BCA085FA0E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72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A0D70-B90C-E49E-DC4A-B6468ED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22952-86A7-B518-4D05-82A50079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3"/>
            <a:ext cx="4537893" cy="478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68FD7-E9E7-5DD8-18F5-057FD3BA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0" y="1"/>
            <a:ext cx="4654464" cy="4787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FD3792-BC01-59EE-6DA8-8C1201B052F3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42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Well Angle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C58DD-30EC-D71D-FFC0-5A565212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3" cy="478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F6A32-6E54-39C9-B137-337C3548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-1"/>
            <a:ext cx="4596177" cy="47876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729F6-6964-61D1-BD5F-4751038CF57C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7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933E-32E2-98D8-FD7C-F7DA62CF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FB5B-8273-4BA9-C7CC-5122776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98" y="12533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Fracture 1 = Fracture nearest Heel of Well</a:t>
            </a:r>
          </a:p>
          <a:p>
            <a:r>
              <a:rPr lang="en-US" sz="2600" dirty="0"/>
              <a:t>Fracture 3 = Fracture nearest Toe of Well</a:t>
            </a:r>
          </a:p>
          <a:p>
            <a:r>
              <a:rPr lang="en-US" sz="2600" dirty="0"/>
              <a:t>  With Exit Perforations</a:t>
            </a:r>
          </a:p>
          <a:p>
            <a:r>
              <a:rPr lang="en-US" sz="2600" dirty="0"/>
              <a:t>  Without Exit Perforations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941709-DDEA-9545-A470-655FEED449A2}"/>
              </a:ext>
            </a:extLst>
          </p:cNvPr>
          <p:cNvSpPr/>
          <p:nvPr/>
        </p:nvSpPr>
        <p:spPr>
          <a:xfrm>
            <a:off x="358698" y="2228366"/>
            <a:ext cx="360219" cy="360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038A899-0F2B-4EB3-38DF-97383E8757CC}"/>
              </a:ext>
            </a:extLst>
          </p:cNvPr>
          <p:cNvSpPr/>
          <p:nvPr/>
        </p:nvSpPr>
        <p:spPr>
          <a:xfrm>
            <a:off x="358698" y="2689411"/>
            <a:ext cx="353291" cy="3671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39F2B3-5D6B-3AFD-1F47-B01EEBD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2" y="2385138"/>
            <a:ext cx="7037078" cy="3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8E7E3-50C3-119D-1A3D-BBE9B4A0086A}"/>
              </a:ext>
            </a:extLst>
          </p:cNvPr>
          <p:cNvSpPr txBox="1"/>
          <p:nvPr/>
        </p:nvSpPr>
        <p:spPr>
          <a:xfrm>
            <a:off x="7084412" y="6211667"/>
            <a:ext cx="31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representing workings of analytical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5928-C5D3-25C1-1837-882AF788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6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78768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Well Angle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C499-3FA2-B59F-328D-FD0A5AFB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-1"/>
            <a:ext cx="4537891" cy="4787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4F88D-A756-2F82-3D80-824E8007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44" y="0"/>
            <a:ext cx="4654460" cy="478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3A852-CD5B-BDDD-4399-F3ECC36D50B2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43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8A37-38D1-BA34-4D0F-441F094B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7DEF-99C0-0882-B191-5A097F5ABB9B}"/>
              </a:ext>
            </a:extLst>
          </p:cNvPr>
          <p:cNvSpPr txBox="1"/>
          <p:nvPr/>
        </p:nvSpPr>
        <p:spPr>
          <a:xfrm>
            <a:off x="3059481" y="316984"/>
            <a:ext cx="79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Fracture Length </a:t>
            </a:r>
            <a:r>
              <a:rPr lang="en-US" dirty="0"/>
              <a:t>= Fracture Length Difference + Base Fracture Length (100 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5D68E-3EB1-175F-2609-C580F156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855"/>
            <a:ext cx="5154881" cy="5266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F5AA0-C8A5-D4FC-15D3-C872EC8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21" y="795528"/>
            <a:ext cx="5154881" cy="5266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1CE132-1D4B-1D45-8B65-0D1D61D9931F}"/>
              </a:ext>
            </a:extLst>
          </p:cNvPr>
          <p:cNvSpPr txBox="1"/>
          <p:nvPr/>
        </p:nvSpPr>
        <p:spPr>
          <a:xfrm>
            <a:off x="4206240" y="61447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46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Well Angle Study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The studies suggest that there is an ideal well angle scenario between 0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 and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where the flow distribution is close to the ideal distribution (33.3%) and the pressure drop remains low enough to be deemed feasible. </a:t>
                </a:r>
              </a:p>
              <a:p>
                <a:r>
                  <a:rPr lang="en-US" sz="2600" dirty="0"/>
                  <a:t>The closer the angle approaches to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the closer the flow distribution approaches a local maximum that varies from approximately 75% of the flow for the 50 kg/s case and approximately 95% of the flow for the 5 kg/s. These local maximum are occurring at Fracture 3 or near the toe of the well.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53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Well Angle Study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At this local maximum at approximately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the pressure drop reaches a local minimum value then begins increasing, suggesting that in order to have a low pressure drop, a well angle less than 5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 is a necessity.</a:t>
                </a:r>
              </a:p>
              <a:p>
                <a:r>
                  <a:rPr lang="en-US" sz="2600" dirty="0"/>
                  <a:t>The closest the well angle can get to 0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600" dirty="0"/>
                  <a:t>, the closer the flowrate distribution is to the ideal distribution, and the lower the pressure drop. Making a smaller well angle the ideal design choice for a Non-Parallel well design.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C793-EA9B-06BD-DDBF-780CBC400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4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F19B-7347-1EEE-68BE-39945452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Third Study and Sixth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B6159-2D38-EA13-733D-61850F0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Varying Inlet Flowrate (5 to 50 kg/s)</a:t>
            </a:r>
          </a:p>
          <a:p>
            <a:r>
              <a:rPr lang="en-US" sz="2600" dirty="0"/>
              <a:t>Varying Number of Fractures with 1 Inlet Perforation</a:t>
            </a:r>
          </a:p>
          <a:p>
            <a:r>
              <a:rPr lang="en-US" sz="2600" dirty="0"/>
              <a:t>Used only parallel design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C1964-9644-CA41-D9BA-05921F2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07EE5E9-D7EE-D553-5519-F6F396D7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1B444-B95A-08D9-E3A1-1B3F4E9D2B54}"/>
              </a:ext>
            </a:extLst>
          </p:cNvPr>
          <p:cNvSpPr txBox="1"/>
          <p:nvPr/>
        </p:nvSpPr>
        <p:spPr>
          <a:xfrm>
            <a:off x="7260336" y="3950208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Run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628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87314-B571-B12A-69AC-22F7AEE1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38382"/>
              </p:ext>
            </p:extLst>
          </p:nvPr>
        </p:nvGraphicFramePr>
        <p:xfrm>
          <a:off x="1113124" y="643466"/>
          <a:ext cx="9965754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877">
                  <a:extLst>
                    <a:ext uri="{9D8B030D-6E8A-4147-A177-3AD203B41FA5}">
                      <a16:colId xmlns:a16="http://schemas.microsoft.com/office/drawing/2014/main" val="2339109301"/>
                    </a:ext>
                  </a:extLst>
                </a:gridCol>
                <a:gridCol w="4982877">
                  <a:extLst>
                    <a:ext uri="{9D8B030D-6E8A-4147-A177-3AD203B41FA5}">
                      <a16:colId xmlns:a16="http://schemas.microsoft.com/office/drawing/2014/main" val="3404351284"/>
                    </a:ext>
                  </a:extLst>
                </a:gridCol>
              </a:tblGrid>
              <a:tr h="34819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Analytical Model Parameters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85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Permeability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1e-12 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67049070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Fractures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to 30 (steps of 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63789153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Mass Flow rate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to 50 kg/s (steps of 5 kg/s)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57490352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Water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kg/m</a:t>
                      </a:r>
                      <a:r>
                        <a:rPr lang="en-US" sz="2000" baseline="300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524833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Gravity Constant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9.8 m/s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13495387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 Coefficient</a:t>
                      </a: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39457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Injection Pressure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</a:rPr>
                        <a:t>3*10</a:t>
                      </a:r>
                      <a:r>
                        <a:rPr lang="en-US" sz="2000" baseline="30000" dirty="0">
                          <a:effectLst/>
                        </a:rPr>
                        <a:t>7</a:t>
                      </a:r>
                      <a:r>
                        <a:rPr lang="en-US" sz="2000" baseline="0" dirty="0">
                          <a:effectLst/>
                        </a:rPr>
                        <a:t> Pascals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35116010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Well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3227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256719539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Roughness of Pipe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1.5*10</a:t>
                      </a:r>
                      <a:r>
                        <a:rPr lang="en-US" sz="2000" baseline="30000" dirty="0">
                          <a:effectLst/>
                        </a:rPr>
                        <a:t>-5</a:t>
                      </a:r>
                      <a:r>
                        <a:rPr lang="en-US" sz="2000" dirty="0">
                          <a:effectLst/>
                        </a:rPr>
                        <a:t>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250542433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39101127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Fracture Width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63191077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Base Fracture Length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9924114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Diameter Injection/Production Pipes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0.18 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126939175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Perforations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996064638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Base Diameter of Perforations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0.009525 m (3/8 in)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042" marR="75042" marT="0" marB="0"/>
                </a:tc>
                <a:extLst>
                  <a:ext uri="{0D108BD9-81ED-4DB2-BD59-A6C34878D82A}">
                    <a16:rowId xmlns:a16="http://schemas.microsoft.com/office/drawing/2014/main" val="41165873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FE6CF-4AEB-0416-1292-07090103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1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72990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N/A (only used parallel design)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8CD659-61B9-DF04-D7C3-EFF36F172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729908"/>
                  </p:ext>
                </p:extLst>
              </p:nvPr>
            </p:nvGraphicFramePr>
            <p:xfrm>
              <a:off x="1013638" y="259080"/>
              <a:ext cx="10164724" cy="33951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82362">
                      <a:extLst>
                        <a:ext uri="{9D8B030D-6E8A-4147-A177-3AD203B41FA5}">
                          <a16:colId xmlns:a16="http://schemas.microsoft.com/office/drawing/2014/main" val="1212940899"/>
                        </a:ext>
                      </a:extLst>
                    </a:gridCol>
                    <a:gridCol w="5082362">
                      <a:extLst>
                        <a:ext uri="{9D8B030D-6E8A-4147-A177-3AD203B41FA5}">
                          <a16:colId xmlns:a16="http://schemas.microsoft.com/office/drawing/2014/main" val="3096739846"/>
                        </a:ext>
                      </a:extLst>
                    </a:gridCol>
                  </a:tblGrid>
                  <a:tr h="348192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Control Variables</a:t>
                          </a:r>
                        </a:p>
                      </a:txBody>
                      <a:tcPr marL="76540" marR="7654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65667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82307736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</a:rPr>
                            <a:t>Production Well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468322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Injection Well Perforation Pressure Drop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52361349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Production Well Perforation Pressure Drop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OFF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905245950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All Fractures have same permeability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643250707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Perforation Diameter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All Perforations have same diameter (3/8 in)</a:t>
                          </a: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120224152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Non-Parallel Well Fracture Size Difference (Between First and Last Fracture)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>
                              <a:effectLst/>
                            </a:rPr>
                            <a:t>N/A (only used parallel design)</a:t>
                          </a:r>
                          <a:endParaRPr lang="en-US" sz="2000" baseline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540" marR="76540" marT="0" marB="0"/>
                    </a:tc>
                    <a:extLst>
                      <a:ext uri="{0D108BD9-81ED-4DB2-BD59-A6C34878D82A}">
                        <a16:rowId xmlns:a16="http://schemas.microsoft.com/office/drawing/2014/main" val="357376621"/>
                      </a:ext>
                    </a:extLst>
                  </a:tr>
                  <a:tr h="3481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Well Angle (Non-Parallel Well)</a:t>
                          </a:r>
                        </a:p>
                      </a:txBody>
                      <a:tcPr marL="76540" marR="7654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40" marR="76540" marT="0" marB="0">
                        <a:blipFill>
                          <a:blip r:embed="rId2"/>
                          <a:stretch>
                            <a:fillRect l="-100000" t="-914815" r="-499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267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9E5213-0F78-4909-F240-68119D67DA13}"/>
              </a:ext>
            </a:extLst>
          </p:cNvPr>
          <p:cNvSpPr txBox="1"/>
          <p:nvPr/>
        </p:nvSpPr>
        <p:spPr>
          <a:xfrm>
            <a:off x="1968671" y="5944193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Well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B7F7-02E1-F905-7866-6709DFCCA504}"/>
              </a:ext>
            </a:extLst>
          </p:cNvPr>
          <p:cNvSpPr txBox="1"/>
          <p:nvPr/>
        </p:nvSpPr>
        <p:spPr>
          <a:xfrm>
            <a:off x="7467600" y="5988292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Non-Parallel Well Design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F9D738E-2F21-D819-BC5A-7ECC6EC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0" y="3654216"/>
            <a:ext cx="4016521" cy="235356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E0D8E2-CCD4-6381-D7B1-7D2A5428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" y="3979449"/>
            <a:ext cx="5544119" cy="2008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61DCE-E09E-9563-9531-368A9D02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3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838200" y="5043720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Pressure Drop vs. Number of Fractures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0EDEF-8635-7D76-4E36-E1D3B290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6" y="136524"/>
            <a:ext cx="5135138" cy="5181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230E03-59EF-D61F-D15A-C6EBE6278013}"/>
              </a:ext>
            </a:extLst>
          </p:cNvPr>
          <p:cNvSpPr txBox="1"/>
          <p:nvPr/>
        </p:nvSpPr>
        <p:spPr>
          <a:xfrm>
            <a:off x="11146017" y="0"/>
            <a:ext cx="102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plot</a:t>
            </a:r>
          </a:p>
          <a:p>
            <a:r>
              <a:rPr lang="en-US" dirty="0">
                <a:sym typeface="Wingdings" pitchFamily="2" charset="2"/>
              </a:rPr>
              <a:t>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142FE-7A1D-CFFC-7E5C-838BB212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83" y="136524"/>
            <a:ext cx="5070834" cy="5181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4C27AD-E354-5C90-1E13-38C5173DDEE9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533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C8EF2-27F2-A937-D542-F78B659E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" y="319088"/>
            <a:ext cx="5250646" cy="5539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327BCF-429E-FEE4-4336-58DEB545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64" y="319088"/>
            <a:ext cx="5318086" cy="553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B411D3-0C72-78CA-0FD5-4396F0304A72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65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B2C09-CE8F-878C-94B1-8D80F647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319088"/>
            <a:ext cx="5279136" cy="549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5C497-B09F-59BE-8FB4-F0991EAD5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5" y="319088"/>
            <a:ext cx="5279136" cy="549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5BEE3-9C58-AE66-F4D9-1593253B8111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50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 kg/s Flowrate Study</a:t>
            </a:r>
          </a:p>
        </p:txBody>
      </p:sp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958B43E0-05A0-7F84-82E8-370CE638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549579"/>
            <a:ext cx="3529109" cy="3628904"/>
          </a:xfrm>
          <a:prstGeom prst="rect">
            <a:avLst/>
          </a:prstGeom>
        </p:spPr>
      </p:pic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75CFB24-87C2-80D4-24A2-CDB2091B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50959"/>
            <a:ext cx="3526424" cy="3626143"/>
          </a:xfrm>
          <a:prstGeom prst="rect">
            <a:avLst/>
          </a:prstGeom>
        </p:spPr>
      </p:pic>
      <p:pic>
        <p:nvPicPr>
          <p:cNvPr id="29" name="Picture 28" descr="A graph with lines and graphs&#10;&#10;Description automatically generated with low confidence">
            <a:extLst>
              <a:ext uri="{FF2B5EF4-FFF2-40B4-BE49-F238E27FC236}">
                <a16:creationId xmlns:a16="http://schemas.microsoft.com/office/drawing/2014/main" id="{F11789F4-6C18-FD5C-28B7-A5542CC0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73619"/>
            <a:ext cx="3553968" cy="35808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75157-3F60-81E8-93E0-8C3D0DC1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4209D-FEAE-6E21-9B22-63B30E897817}"/>
              </a:ext>
            </a:extLst>
          </p:cNvPr>
          <p:cNvSpPr txBox="1"/>
          <p:nvPr/>
        </p:nvSpPr>
        <p:spPr>
          <a:xfrm>
            <a:off x="3712464" y="607161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 to all data CSVs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67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DD11A-AA97-F0F6-B47F-8967D490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" y="319088"/>
            <a:ext cx="5260848" cy="548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B4278-E34F-A5DA-CF2C-6B1B55F7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07" y="319088"/>
            <a:ext cx="5260848" cy="5480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7DBE3-C595-2171-3A1C-FAD6B08B6D84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15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4ABA-194C-5A27-3973-FDB687AD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319088"/>
            <a:ext cx="5302593" cy="5454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78EE9-936B-8D97-C491-65A079D7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529" y="319088"/>
            <a:ext cx="5236191" cy="5454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3DF4A3-F5DF-A105-07AF-26CD2C20F15D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25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B58F3-9708-7098-ABE7-256100FF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7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B34EF-35A2-7F5A-14AA-92B340B6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52" y="319088"/>
            <a:ext cx="5206557" cy="542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3B5826-7E67-02C0-8CA3-E18401DD31D7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7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79F3F-C410-99E8-3C8E-4856BFF5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7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2FA51-9C5A-E27B-60F3-0E911709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52" y="319088"/>
            <a:ext cx="5206557" cy="542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9F5DC-CCDC-6B53-08E9-D9714F09F7BF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93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35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8F181-9DCF-0FE3-F678-C1E83620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1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35F74-0500-3FB9-C319-58F6E9F0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88" y="319087"/>
            <a:ext cx="5206557" cy="542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D5509-376F-34D6-8F45-4CD58104FD43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57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5B77A-9023-23BA-7C8D-2C991C52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9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7E7C9-388C-746B-77DD-B371DEDE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22" y="319087"/>
            <a:ext cx="5206557" cy="542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862BAD-1A5B-EA00-9859-BDF3CB909CC5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90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45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0936E-FC28-2AA5-4A89-D78290F2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1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9301E-837B-5976-0097-524D7A96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88" y="319087"/>
            <a:ext cx="5206557" cy="542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D82C2-77A9-9DA1-7224-9B7EE564D51C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498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C51994-866D-46C3-5AE9-275EF6F29D78}"/>
              </a:ext>
            </a:extLst>
          </p:cNvPr>
          <p:cNvSpPr txBox="1"/>
          <p:nvPr/>
        </p:nvSpPr>
        <p:spPr>
          <a:xfrm>
            <a:off x="642995" y="5423497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50 kg/s Flowrate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FAB4F-7E2F-7CE9-378C-1486CE2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1CF2A-D566-B0B0-84F1-E3A6C727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" y="319088"/>
            <a:ext cx="5272583" cy="542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2E020-C304-70CC-B8F1-0FFF983F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34" y="319088"/>
            <a:ext cx="5206557" cy="542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D56E0-1BCE-B43F-B915-8AAF3024A394}"/>
              </a:ext>
            </a:extLst>
          </p:cNvPr>
          <p:cNvSpPr txBox="1"/>
          <p:nvPr/>
        </p:nvSpPr>
        <p:spPr>
          <a:xfrm>
            <a:off x="4773168" y="6356350"/>
            <a:ext cx="46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all CSVs used for this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050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Fractures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flowrate study plots show that as the number of fractures increases, the pressure drop exhibits asymptotic behavior and approaches a constant value past approximately 10 fractures. This holds true for all flowrates tested.</a:t>
            </a:r>
          </a:p>
          <a:p>
            <a:r>
              <a:rPr lang="en-US" sz="2600" dirty="0"/>
              <a:t>At smaller number of fracture zones, the pressure drop can vary greatly depending on the flowrate. At </a:t>
            </a:r>
            <a:r>
              <a:rPr lang="en-US" sz="2600" b="1" dirty="0"/>
              <a:t>50 kg/s </a:t>
            </a:r>
            <a:r>
              <a:rPr lang="en-US" sz="2600" dirty="0"/>
              <a:t>the maximum pressure drop achieved by 1 fracture zone is approximately 64,000 PSI. While at </a:t>
            </a:r>
            <a:r>
              <a:rPr lang="en-US" sz="2600" b="1" dirty="0"/>
              <a:t>5 kg/s</a:t>
            </a:r>
            <a:r>
              <a:rPr lang="en-US" sz="2600" dirty="0"/>
              <a:t>, the maximum pressure drop achieved by 1 fracture zone is approximately 770 PSI.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3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Fractures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relationship suggests that at lower flowrates, the lower number of fractures does not yield a unrealistically high pressure drop, opposite from the higher flowrate cases.</a:t>
            </a:r>
          </a:p>
          <a:p>
            <a:r>
              <a:rPr lang="en-US" dirty="0"/>
              <a:t>For the current design of 3 fracture zones, the lower flowrate would yield a lower pressure drop than the higher flowrate cases.</a:t>
            </a:r>
          </a:p>
          <a:p>
            <a:r>
              <a:rPr lang="en-US" dirty="0"/>
              <a:t>This study does suggest however, that at higher number of fractures, the pressure drop is still relatively small for all flowrates. </a:t>
            </a:r>
          </a:p>
          <a:p>
            <a:r>
              <a:rPr lang="en-US" dirty="0"/>
              <a:t>For the 50 kg/s case, a constant value of approximately 350 PSI is approached past about 25 fractures.</a:t>
            </a:r>
          </a:p>
          <a:p>
            <a:r>
              <a:rPr lang="en-US" dirty="0"/>
              <a:t>For the 5 kg/s case, a constant value of approximately 20 PSI is approaches past about 10 fractures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5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789CBA-2512-E329-EA36-13C1F4FA6F75}"/>
              </a:ext>
            </a:extLst>
          </p:cNvPr>
          <p:cNvSpPr txBox="1"/>
          <p:nvPr/>
        </p:nvSpPr>
        <p:spPr>
          <a:xfrm>
            <a:off x="534348" y="237995"/>
            <a:ext cx="212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zoomed-out portion of the third graph in slide 8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940A7E7-574B-C41F-2D29-DDAEC3A9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20" y="0"/>
            <a:ext cx="689595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7CDEC-F1A9-EE6C-74E7-2C58CAE3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21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4460-9C9A-AD47-0413-954ACDF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Number of Fractures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C793-EA9B-06BD-DDBF-780CBC40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constant value is approached for all of the flowrate cases, however, the number of fractures where this constant value is reached transitions from 10 fractures for the 5 kg/s case and 25 fractures for the 50 kg/s case.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CACA-CC75-A544-902B-0C45E12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6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9EEA-8EF6-4890-B7E4-DE271C71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24" y="146822"/>
            <a:ext cx="10515600" cy="1325563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6B6F-1AF3-7332-9708-43711BAA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85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0400" dirty="0" err="1"/>
              <a:t>Asai</a:t>
            </a:r>
            <a:r>
              <a:rPr lang="en-US" sz="10400" dirty="0"/>
              <a:t>, Pranay, et al. “Analytical Model for Fluid Flow Distribution in an </a:t>
            </a:r>
          </a:p>
          <a:p>
            <a:pPr marL="0" indent="0">
              <a:buNone/>
            </a:pPr>
            <a:r>
              <a:rPr lang="en-US" sz="10400" dirty="0"/>
              <a:t>	Enhanced Geothermal Systems (EGS).” </a:t>
            </a:r>
            <a:r>
              <a:rPr lang="en-US" sz="10400" i="1" dirty="0"/>
              <a:t>Renewable Energy</a:t>
            </a:r>
            <a:r>
              <a:rPr lang="en-US" sz="10400" dirty="0"/>
              <a:t>, vol. </a:t>
            </a:r>
          </a:p>
          <a:p>
            <a:pPr marL="0" indent="0">
              <a:buNone/>
            </a:pPr>
            <a:r>
              <a:rPr lang="en-US" sz="10400" dirty="0"/>
              <a:t>	193, 18 May 2022, pp. 821–831., </a:t>
            </a:r>
          </a:p>
          <a:p>
            <a:pPr marL="0" indent="0">
              <a:buNone/>
            </a:pPr>
            <a:r>
              <a:rPr lang="en-US" sz="10400" dirty="0"/>
              <a:t>	https://</a:t>
            </a:r>
            <a:r>
              <a:rPr lang="en-US" sz="10400" dirty="0" err="1"/>
              <a:t>doi.org</a:t>
            </a:r>
            <a:r>
              <a:rPr lang="en-US" sz="10400" dirty="0"/>
              <a:t>/10.1016/j.renene.2022.05.079. </a:t>
            </a:r>
          </a:p>
          <a:p>
            <a:pPr marL="0" indent="0">
              <a:buNone/>
            </a:pPr>
            <a:endParaRPr lang="en-US" sz="10400" dirty="0"/>
          </a:p>
          <a:p>
            <a:pPr marL="0" indent="0">
              <a:buNone/>
            </a:pPr>
            <a:r>
              <a:rPr lang="en-US" sz="10400" dirty="0" err="1">
                <a:effectLst/>
              </a:rPr>
              <a:t>Mohammedzain</a:t>
            </a:r>
            <a:r>
              <a:rPr lang="en-US" sz="10400" dirty="0">
                <a:effectLst/>
              </a:rPr>
              <a:t>, Ali. “Perforation in Oil Well | Download Scientific Diagram.” </a:t>
            </a:r>
          </a:p>
          <a:p>
            <a:pPr marL="0" indent="0">
              <a:buNone/>
            </a:pPr>
            <a:r>
              <a:rPr lang="en-US" sz="10400" i="1" dirty="0">
                <a:effectLst/>
              </a:rPr>
              <a:t>	ResearchGate</a:t>
            </a:r>
            <a:r>
              <a:rPr lang="en-US" sz="10400" dirty="0">
                <a:effectLst/>
              </a:rPr>
              <a:t>, Mar. 2018, https://</a:t>
            </a:r>
            <a:r>
              <a:rPr lang="en-US" sz="10400" dirty="0" err="1">
                <a:effectLst/>
              </a:rPr>
              <a:t>researchgate.net</a:t>
            </a:r>
            <a:r>
              <a:rPr lang="en-US" sz="10400" dirty="0">
                <a:effectLst/>
              </a:rPr>
              <a:t>/figure/Perforation</a:t>
            </a:r>
          </a:p>
          <a:p>
            <a:pPr marL="0" indent="0">
              <a:buNone/>
            </a:pPr>
            <a:r>
              <a:rPr lang="en-US" sz="10400" dirty="0"/>
              <a:t>	</a:t>
            </a:r>
            <a:r>
              <a:rPr lang="en-US" sz="10400" dirty="0">
                <a:effectLst/>
              </a:rPr>
              <a:t>-in-oil-	well_fig2_333210318. </a:t>
            </a:r>
          </a:p>
          <a:p>
            <a:pPr marL="0" indent="0">
              <a:buNone/>
            </a:pPr>
            <a:br>
              <a:rPr lang="en-US" sz="10400" dirty="0"/>
            </a:br>
            <a:r>
              <a:rPr lang="en-US" sz="10400" dirty="0" err="1">
                <a:effectLst/>
              </a:rPr>
              <a:t>Olasolo</a:t>
            </a:r>
            <a:r>
              <a:rPr lang="en-US" sz="10400" dirty="0">
                <a:effectLst/>
              </a:rPr>
              <a:t>, P., et al. “Enhanced Geothermal Systems (EGS): A Review.” </a:t>
            </a:r>
          </a:p>
          <a:p>
            <a:pPr marL="0" indent="0">
              <a:buNone/>
            </a:pPr>
            <a:r>
              <a:rPr lang="en-US" sz="10400" i="1" dirty="0"/>
              <a:t>	</a:t>
            </a:r>
            <a:r>
              <a:rPr lang="en-US" sz="10400" i="1" dirty="0">
                <a:effectLst/>
              </a:rPr>
              <a:t>Renewable and Sustainable Energy Reviews</a:t>
            </a:r>
            <a:r>
              <a:rPr lang="en-US" sz="10400" dirty="0">
                <a:effectLst/>
              </a:rPr>
              <a:t>, vol. 56, 2016, pp. </a:t>
            </a:r>
          </a:p>
          <a:p>
            <a:pPr marL="0" indent="0">
              <a:buNone/>
            </a:pPr>
            <a:r>
              <a:rPr lang="en-US" sz="10400" dirty="0"/>
              <a:t>	</a:t>
            </a:r>
            <a:r>
              <a:rPr lang="en-US" sz="10400" dirty="0">
                <a:effectLst/>
              </a:rPr>
              <a:t>133–144., https://</a:t>
            </a:r>
            <a:r>
              <a:rPr lang="en-US" sz="10400" dirty="0" err="1">
                <a:effectLst/>
              </a:rPr>
              <a:t>doi.org</a:t>
            </a:r>
            <a:r>
              <a:rPr lang="en-US" sz="10400" dirty="0">
                <a:effectLst/>
              </a:rPr>
              <a:t>/10.1016/j.rser.2015.11.031. </a:t>
            </a:r>
          </a:p>
          <a:p>
            <a:pPr marL="0" indent="0">
              <a:buNone/>
            </a:pPr>
            <a:endParaRPr lang="en-US" sz="10400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E246C-2458-669D-7BD7-B3EB8EA6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0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E0AF-0D1D-EB06-AE01-60D819FE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0A20-A087-ABE3-791A-C23E8A81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C98F-145F-CB49-B6C8-7351116842D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F94674-9FDA-C2F1-0F98-39E5F130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7" y="1714500"/>
            <a:ext cx="537844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3253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3671</Words>
  <Application>Microsoft Macintosh PowerPoint</Application>
  <PresentationFormat>Widescreen</PresentationFormat>
  <Paragraphs>518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Tw Cen MT</vt:lpstr>
      <vt:lpstr>Office Theme</vt:lpstr>
      <vt:lpstr>Circuit</vt:lpstr>
      <vt:lpstr>1_Circuit</vt:lpstr>
      <vt:lpstr>Enhanced Geothermal System Sensitivity Study</vt:lpstr>
      <vt:lpstr>Introduction to EGS Sensitivity Studies</vt:lpstr>
      <vt:lpstr>Introduction to EGS Sensitivity Studies</vt:lpstr>
      <vt:lpstr>First Study, Second Study, And Third Study</vt:lpstr>
      <vt:lpstr>PowerPoint Presentation</vt:lpstr>
      <vt:lpstr>PowerPoint Presentation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Number of Perforations Study/Exit Perforations</vt:lpstr>
      <vt:lpstr>Conclusion: Parallel vs. Non-Parallel</vt:lpstr>
      <vt:lpstr>Conclusion: Flowrate Study</vt:lpstr>
      <vt:lpstr>Conclusion: Flowrate Study</vt:lpstr>
      <vt:lpstr>Conclusion: Flowrate Study</vt:lpstr>
      <vt:lpstr>Conclusion: Flowrate Study</vt:lpstr>
      <vt:lpstr>Conclusion: Flowrate Study</vt:lpstr>
      <vt:lpstr>First Study, Third Study, Fourth Study</vt:lpstr>
      <vt:lpstr>PowerPoint Presentation</vt:lpstr>
      <vt:lpstr>PowerPoint Presentation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Permeability Study</vt:lpstr>
      <vt:lpstr>Conclusion: Permeability Study</vt:lpstr>
      <vt:lpstr>Third Study and Fifth Study</vt:lpstr>
      <vt:lpstr>PowerPoint Presentation</vt:lpstr>
      <vt:lpstr>PowerPoint Presentation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Well Angle Study</vt:lpstr>
      <vt:lpstr>Conclusion: Well Angle Study</vt:lpstr>
      <vt:lpstr>Third Study and Sixth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Number of Fractures Study</vt:lpstr>
      <vt:lpstr>Conclusion: Number of Fractures Study</vt:lpstr>
      <vt:lpstr>Conclusion: Number of Fractures Study</vt:lpstr>
      <vt:lpstr>Works Cited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Geothermal System (EGS) Sensitivity Study</dc:title>
  <dc:creator>Benjamin A. Willis</dc:creator>
  <cp:lastModifiedBy>Benjamin A. Willis</cp:lastModifiedBy>
  <cp:revision>28</cp:revision>
  <dcterms:created xsi:type="dcterms:W3CDTF">2022-06-16T21:34:55Z</dcterms:created>
  <dcterms:modified xsi:type="dcterms:W3CDTF">2022-06-20T21:57:47Z</dcterms:modified>
</cp:coreProperties>
</file>